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Dela Gothic One" panose="020B0604020202020204" charset="-128"/>
      <p:regular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Sagona" panose="02010004040101010103" pitchFamily="2" charset="0"/>
      <p:regular r:id="rId20"/>
      <p:italic r:id="rId21"/>
    </p:embeddedFont>
    <p:embeddedFont>
      <p:font typeface="Segoe UI Historic" panose="020B0502040204020203" pitchFamily="3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38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Bangladesh has seen a concerning rise in crime rates in recent years, which is the focus of this presentation. • The presentation team consists of 6 members, whose names and IDs are listed on the slide. • The image on the slide depicts an abstract, ominous representation of the increasing crime problem in the country. • I will provide more details on the specific crime trends and factors contributing to the rise in crime as we move through the presentation.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tbsnews.net/bangladesh/court/constable-titu-remanded-over-sylhet-youths-death-custody-147439?u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7873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Rising Crime Rate in Bangladesh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02906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1)Emon Sen Dibos ID: 23201256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6195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2) Tasnim Tabassum Meem ID: 23301480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20993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3)Amena Akhter Akhi ID : 24101358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80036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4) Aishee Biswas ID: 24101297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39079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5)Fairuz Hossain Madiha ID:24104189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98122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6)Afsara Zahir Muskaan ID:24101571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80E89E-57A9-D4D2-81F0-325D1A4E7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0"/>
            <a:ext cx="5486401" cy="8229600"/>
          </a:xfrm>
          <a:prstGeom prst="rect">
            <a:avLst/>
          </a:prstGeom>
        </p:spPr>
      </p:pic>
    </p:spTree>
  </p:cSld>
  <p:clrMapOvr>
    <a:masterClrMapping/>
  </p:clrMapOvr>
  <p:transition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15671" y="354899"/>
            <a:ext cx="966954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Crime Scene Documentation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671" y="1198225"/>
            <a:ext cx="9516979" cy="58817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42848" y="7133384"/>
            <a:ext cx="33447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Evidence Collection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874488" y="75279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Documentation of crime scenes is crucial for prosecution and justice</a:t>
            </a:r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79B28-A06B-214B-0A84-1588C65BB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5153" y="7670244"/>
            <a:ext cx="2597121" cy="438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3832" y="4166116"/>
            <a:ext cx="283916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474250" y="1881307"/>
            <a:ext cx="1419582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Awareness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7431" y="2123361"/>
            <a:ext cx="5496401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Creating public awareness about rising crime</a:t>
            </a:r>
            <a:endParaRPr lang="en-US" sz="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573" y="882968"/>
            <a:ext cx="2411254" cy="24112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18387" y="1993761"/>
            <a:ext cx="151686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520827" y="1238012"/>
            <a:ext cx="1419582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Action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8520827" y="1480066"/>
            <a:ext cx="5712143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Taking concrete steps to address root causes</a:t>
            </a:r>
            <a:endParaRPr lang="en-US" sz="8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573" y="882968"/>
            <a:ext cx="2411254" cy="24112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49694" y="1455956"/>
            <a:ext cx="151686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8520827" y="2524482"/>
            <a:ext cx="1419582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Justice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8520827" y="2766536"/>
            <a:ext cx="5712143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victims receive justice</a:t>
            </a:r>
            <a:endParaRPr lang="en-US" sz="8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573" y="882968"/>
            <a:ext cx="2411254" cy="24112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49694" y="2531447"/>
            <a:ext cx="151686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5427468" y="3403288"/>
            <a:ext cx="13835539" cy="17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2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time to act is now.</a:t>
            </a:r>
            <a:endParaRPr lang="en-US" sz="2800" dirty="0"/>
          </a:p>
        </p:txBody>
      </p:sp>
      <p:pic>
        <p:nvPicPr>
          <p:cNvPr id="18" name="Picture 17" descr="A black screen with a white and black background&#10;&#10;AI-generated content may be incorrect.">
            <a:extLst>
              <a:ext uri="{FF2B5EF4-FFF2-40B4-BE49-F238E27FC236}">
                <a16:creationId xmlns:a16="http://schemas.microsoft.com/office/drawing/2014/main" id="{494C766A-9D11-9FCC-2FBE-20D234910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3407" y="7703971"/>
            <a:ext cx="1661487" cy="435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4F6CC-49A2-0A40-4611-E7E3E99DB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50" y="755797"/>
            <a:ext cx="13700277" cy="71755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207" y="288381"/>
            <a:ext cx="6853985" cy="78504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C6AC52-CBFD-0A53-93AD-8C84D7EA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279" y="7699879"/>
            <a:ext cx="2597121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828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08170" y="590193"/>
            <a:ext cx="9471660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Rising Crime Wave in Bangladesh: Stories of Pain and Injustice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4408170" y="2905958"/>
            <a:ext cx="9471660" cy="2427803"/>
          </a:xfrm>
          <a:prstGeom prst="roundRect">
            <a:avLst>
              <a:gd name="adj" fmla="val 352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619506" y="3117294"/>
            <a:ext cx="634460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Jamal (Narayanganj, February 17, 2023)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619506" y="3574613"/>
            <a:ext cx="904898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 Small business owner threatened by extortionists demanding ৳50,000 per month.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619506" y="4022646"/>
            <a:ext cx="904898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 Murdered for resisting criminal gangs.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19506" y="4470678"/>
            <a:ext cx="9048988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Source: </a:t>
            </a:r>
            <a:r>
              <a:rPr lang="en-US" sz="16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https://www.tbsnews.net/bangladesh/court/constable-titu-remanded-over-sylhet-youths-death-custody-147439?utm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408170" y="5537478"/>
            <a:ext cx="9471660" cy="2101929"/>
          </a:xfrm>
          <a:prstGeom prst="roundRect">
            <a:avLst>
              <a:gd name="adj" fmla="val 40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619506" y="5748814"/>
            <a:ext cx="4257675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Mitu (Dhaka, June 4, 2023)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4619506" y="6206133"/>
            <a:ext cx="904898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-A university student, victim of a tragic crime.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619506" y="6654165"/>
            <a:ext cx="904898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 Represents the rising violence against students and women in urban areas.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619506" y="7102197"/>
            <a:ext cx="904898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Source: berkleycenter.georgetown.edu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66D7F8-DC9C-0A7D-C759-851200A46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279" y="7757243"/>
            <a:ext cx="2597121" cy="438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CB24F4-B201-8845-29DC-B60258E83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3899" y="0"/>
            <a:ext cx="5486401" cy="8229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93689"/>
            <a:ext cx="672798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Abdul Malek's Story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931319"/>
            <a:ext cx="7627382" cy="3404473"/>
          </a:xfrm>
          <a:prstGeom prst="roundRect">
            <a:avLst>
              <a:gd name="adj" fmla="val 267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8904" y="3155513"/>
            <a:ext cx="69209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Abdul Malek (Sylhet, December 10, 2023)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641646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 His 25-year-old son, Rahim, was killed by a stray bullet in a political clash.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68904" y="446496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 Despite being an innocent bystander, he lost his life.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468904" y="4941570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 The perpetrators remain free, and his father still seeks justice.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468904" y="5418177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 Source: https://www.tbsnews.net/bangladesh/court/constable-titu-remanded-over-sylhet-youths-death-custody-147439?utm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EBA78-CC6E-5356-F861-EE198B37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279" y="7685272"/>
            <a:ext cx="2597121" cy="438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95649B-17E6-7004-F996-BB278B14C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1060" y="0"/>
            <a:ext cx="6321552" cy="8229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23054"/>
            <a:ext cx="7627382" cy="1710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 grim reality -- Crime and justice in Bangladesh: Insights from experts.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44709" y="2593181"/>
            <a:ext cx="7627382" cy="1028105"/>
          </a:xfrm>
          <a:prstGeom prst="roundRect">
            <a:avLst>
              <a:gd name="adj" fmla="val 708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25565" y="2774037"/>
            <a:ext cx="234017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Political Violence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25565" y="3163133"/>
            <a:ext cx="72656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ASK reports 120+ deaths, 7000+ injured in political clashes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244709" y="3794522"/>
            <a:ext cx="7627382" cy="1028105"/>
          </a:xfrm>
          <a:prstGeom prst="roundRect">
            <a:avLst>
              <a:gd name="adj" fmla="val 708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25565" y="3975378"/>
            <a:ext cx="240375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Justice Concerns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425565" y="4364474"/>
            <a:ext cx="72656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 Human Rights Office raises alarm on lack of accountability.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244709" y="4995863"/>
            <a:ext cx="7627382" cy="1409343"/>
          </a:xfrm>
          <a:prstGeom prst="roundRect">
            <a:avLst>
              <a:gd name="adj" fmla="val 516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25565" y="5176718"/>
            <a:ext cx="331303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Violence Against Women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425565" y="5565815"/>
            <a:ext cx="72656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Mahila Parishad records thousands of rape &amp; assault cases (2023).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425565" y="5947053"/>
            <a:ext cx="72656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 states 80% of women face harrassment in public spaces.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244709" y="6578441"/>
            <a:ext cx="7627382" cy="1028105"/>
          </a:xfrm>
          <a:prstGeom prst="roundRect">
            <a:avLst>
              <a:gd name="adj" fmla="val 708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425565" y="6759297"/>
            <a:ext cx="395680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Ranking on criminal activities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425565" y="7148393"/>
            <a:ext cx="7265670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 Crime Index (2021) ranks Bangladesh 41/193.</a:t>
            </a:r>
            <a:endParaRPr lang="en-US" sz="13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B4D6E1-AAF4-B6F5-3211-FEBD6F12A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144" y="7731655"/>
            <a:ext cx="2597121" cy="43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6276E-1F12-2D98-2B48-200E5ACF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02" y="0"/>
            <a:ext cx="8648582" cy="822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65B8D7-B851-1ED9-9C8C-3A806E351F2C}"/>
              </a:ext>
            </a:extLst>
          </p:cNvPr>
          <p:cNvSpPr/>
          <p:nvPr/>
        </p:nvSpPr>
        <p:spPr>
          <a:xfrm>
            <a:off x="5982593" y="823671"/>
            <a:ext cx="328852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415</a:t>
            </a:r>
          </a:p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People were murdered in 2024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DC6A86-331F-565F-54F3-A7518EE7ADD1}"/>
              </a:ext>
            </a:extLst>
          </p:cNvPr>
          <p:cNvSpPr/>
          <p:nvPr/>
        </p:nvSpPr>
        <p:spPr>
          <a:xfrm>
            <a:off x="6169824" y="3263373"/>
            <a:ext cx="3101298" cy="123880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114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</a:rPr>
              <a:t>Cases of rape were reported.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CA7576-31D4-26C3-210B-66EC32E34C41}"/>
              </a:ext>
            </a:extLst>
          </p:cNvPr>
          <p:cNvSpPr/>
          <p:nvPr/>
        </p:nvSpPr>
        <p:spPr>
          <a:xfrm>
            <a:off x="6169824" y="5741547"/>
            <a:ext cx="353192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1,068</a:t>
            </a:r>
          </a:p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Attacks on minority communities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E79948-1452-E530-0B93-9A0818197EB8}"/>
              </a:ext>
            </a:extLst>
          </p:cNvPr>
          <p:cNvSpPr/>
          <p:nvPr/>
        </p:nvSpPr>
        <p:spPr>
          <a:xfrm>
            <a:off x="10467821" y="773584"/>
            <a:ext cx="2965877" cy="12772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5400" b="0" i="0" u="none" strike="noStrike" dirty="0">
                <a:solidFill>
                  <a:schemeClr val="bg1"/>
                </a:solidFill>
                <a:effectLst/>
                <a:latin typeface="inherit"/>
              </a:rPr>
              <a:t>    294</a:t>
            </a:r>
            <a:endParaRPr lang="en-US" sz="5400" b="0" i="0" dirty="0">
              <a:solidFill>
                <a:schemeClr val="bg1"/>
              </a:solidFill>
              <a:effectLst/>
              <a:latin typeface="inherit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</a:rPr>
              <a:t>Murders January 2025 alone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46E50-4882-D111-E041-BE41E7C2326F}"/>
              </a:ext>
            </a:extLst>
          </p:cNvPr>
          <p:cNvSpPr/>
          <p:nvPr/>
        </p:nvSpPr>
        <p:spPr>
          <a:xfrm>
            <a:off x="10191797" y="3141634"/>
            <a:ext cx="3599640" cy="12772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5400" b="0" i="0" u="none" strike="noStrike" dirty="0">
                <a:solidFill>
                  <a:schemeClr val="bg1"/>
                </a:solidFill>
                <a:effectLst/>
                <a:latin typeface="inherit"/>
              </a:rPr>
              <a:t>        79</a:t>
            </a:r>
            <a:endParaRPr lang="en-US" sz="5400" b="0" i="0" dirty="0">
              <a:solidFill>
                <a:schemeClr val="bg1"/>
              </a:solidFill>
              <a:effectLst/>
              <a:latin typeface="inherit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</a:rPr>
              <a:t>Cases of sexual harassment surfaced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69251D-6E37-E788-FB02-C090393EF1ED}"/>
              </a:ext>
            </a:extLst>
          </p:cNvPr>
          <p:cNvSpPr/>
          <p:nvPr/>
        </p:nvSpPr>
        <p:spPr>
          <a:xfrm>
            <a:off x="10306495" y="5556977"/>
            <a:ext cx="3827394" cy="12772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5400" b="0" i="0" u="none" strike="noStrike" dirty="0">
                <a:solidFill>
                  <a:schemeClr val="bg1"/>
                </a:solidFill>
                <a:effectLst/>
                <a:latin typeface="inherit"/>
              </a:rPr>
              <a:t>      2,010</a:t>
            </a:r>
            <a:endParaRPr lang="en-US" sz="5400" b="0" i="0" dirty="0">
              <a:solidFill>
                <a:schemeClr val="bg1"/>
              </a:solidFill>
              <a:effectLst/>
              <a:latin typeface="inherit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inherit"/>
              </a:rPr>
              <a:t>Incidents of communal violence record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DCC0E-A03C-9809-A25F-FEC76B036297}"/>
              </a:ext>
            </a:extLst>
          </p:cNvPr>
          <p:cNvSpPr txBox="1"/>
          <p:nvPr/>
        </p:nvSpPr>
        <p:spPr>
          <a:xfrm>
            <a:off x="216803" y="1334642"/>
            <a:ext cx="616982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ela Gothic One" panose="020B0604020202020204" charset="-128"/>
                <a:ea typeface="Dela Gothic One" panose="020B0604020202020204" charset="-128"/>
              </a:rPr>
              <a:t>The numbers don’t lie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06553A-1E67-CA14-D271-6EB01696D2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748" y="3263373"/>
            <a:ext cx="5800845" cy="3892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EE9F95-01DA-E8A9-5CF2-B2A2702FB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293" y="3648064"/>
            <a:ext cx="1950294" cy="329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79418A-1642-98D3-BDB0-BE7FE62F9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278" y="3547464"/>
            <a:ext cx="1950889" cy="3353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F55B65-D5DD-B6A0-1CD6-3E834D6D0039}"/>
              </a:ext>
            </a:extLst>
          </p:cNvPr>
          <p:cNvSpPr txBox="1"/>
          <p:nvPr/>
        </p:nvSpPr>
        <p:spPr>
          <a:xfrm>
            <a:off x="3846746" y="3533337"/>
            <a:ext cx="7331528" cy="363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ea typeface="Dela Gothic One" pitchFamily="34" charset="-122"/>
                <a:cs typeface="Dela Gothic One" pitchFamily="34" charset="-120"/>
              </a:rPr>
              <a:t>Sexual harassment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E0580-03F6-BE67-6B2B-9C4B34B9841A}"/>
              </a:ext>
            </a:extLst>
          </p:cNvPr>
          <p:cNvSpPr txBox="1"/>
          <p:nvPr/>
        </p:nvSpPr>
        <p:spPr>
          <a:xfrm>
            <a:off x="181748" y="7489513"/>
            <a:ext cx="8003068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Sourced:  The Daily star</a:t>
            </a:r>
          </a:p>
        </p:txBody>
      </p:sp>
    </p:spTree>
    <p:extLst>
      <p:ext uri="{BB962C8B-B14F-4D97-AF65-F5344CB8AC3E}">
        <p14:creationId xmlns:p14="http://schemas.microsoft.com/office/powerpoint/2010/main" val="114130716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4117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Recent crime rate increase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349150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249698"/>
            <a:ext cx="3651171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Murder Rate Increase (2025 vs. 2020)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5448300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number of murders has risen by approximately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1.08 times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2025 compared to 2020.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801" y="349150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4249698"/>
            <a:ext cx="3651290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Increase in Sexual Violence (Past 9 Years)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5448300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Sexual violence has increased by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1.3%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over the past 9 years.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123D76-57AE-66EF-76A3-B400A82E2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446" y="7685272"/>
            <a:ext cx="2597121" cy="438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488430" y="2354342"/>
            <a:ext cx="30480" cy="5271254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653643" y="3781638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26149" y="35399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11366" y="368724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1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565067" y="3481554"/>
            <a:ext cx="48533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Fall of former Prime Minister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564135" y="3929486"/>
            <a:ext cx="63004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Following the fall of former Prime Minister Sheikh Hasina on August 5, 2024, an unknown number of police were being lynched, a lot of them fled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 flipV="1">
            <a:off x="6689943" y="6105192"/>
            <a:ext cx="649962" cy="50147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26149" y="588654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298836" y="6015692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2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571661" y="5771141"/>
            <a:ext cx="463534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Release of terrorist leaders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571661" y="6243023"/>
            <a:ext cx="63004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interim government released a handful of terrorist group leaders</a:t>
            </a:r>
            <a:endParaRPr lang="en-US" sz="1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0127E2-6232-ED19-037C-2DC67C1D4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7139" y="7721560"/>
            <a:ext cx="2597121" cy="438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970DA5-625C-D9E2-6864-C71A2DB6F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18" y="3678131"/>
            <a:ext cx="5741172" cy="45576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B4477C-43D4-AD2D-90E0-A18542A1E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2239" y="-150832"/>
            <a:ext cx="5847466" cy="3979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8836" y="7288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0" fontAlgn="base">
              <a:spcBef>
                <a:spcPts val="1200"/>
              </a:spcBef>
              <a:spcAft>
                <a:spcPts val="1200"/>
              </a:spcAft>
            </a:pPr>
            <a:r>
              <a:rPr lang="en-US" sz="4400" b="1" u="none" strike="noStrike" dirty="0">
                <a:solidFill>
                  <a:schemeClr val="bg2"/>
                </a:solidFill>
                <a:effectLst/>
                <a:latin typeface="Dela Gothic One" panose="020B0604020202020204" charset="-128"/>
                <a:ea typeface="Dela Gothic One" panose="020B0604020202020204" charset="-128"/>
              </a:rPr>
              <a:t>Emerging Contributors to Crime Not Seen in the Past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FF562A-DB63-A3BA-5BA8-BAE1AA432F3F}"/>
              </a:ext>
            </a:extLst>
          </p:cNvPr>
          <p:cNvSpPr txBox="1"/>
          <p:nvPr/>
        </p:nvSpPr>
        <p:spPr>
          <a:xfrm>
            <a:off x="-413098" y="2783697"/>
            <a:ext cx="58169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gona" panose="020F0502020204030204" pitchFamily="2" charset="0"/>
              </a:rPr>
              <a:t>Killing of 13 policemen in </a:t>
            </a:r>
          </a:p>
          <a:p>
            <a:pPr lvl="1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gona" panose="020F0502020204030204" pitchFamily="2" charset="0"/>
              </a:rPr>
              <a:t>Sirajganj, hanging of body</a:t>
            </a:r>
          </a:p>
        </p:txBody>
      </p:sp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802" y="579834"/>
            <a:ext cx="7671197" cy="1972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Beyond Policing: Tackling the Real Causes of Crime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802" y="2852023"/>
            <a:ext cx="999530" cy="11994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2131" y="3051929"/>
            <a:ext cx="263032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Unemployment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22131" y="3500557"/>
            <a:ext cx="637186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• Limited opportunities push young people toward crime.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802" y="4051459"/>
            <a:ext cx="999530" cy="11994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2131" y="4251365"/>
            <a:ext cx="263032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Corruption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22131" y="4699992"/>
            <a:ext cx="637186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• Public trust in law enforcement is low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802" y="5250894"/>
            <a:ext cx="999530" cy="11994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2131" y="5450800"/>
            <a:ext cx="263032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Urbanization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22131" y="5899428"/>
            <a:ext cx="637186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• Migration to cities leads to overcrowded slums.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802" y="6450330"/>
            <a:ext cx="999530" cy="11994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22131" y="6650236"/>
            <a:ext cx="283999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Political Influence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22131" y="7098863"/>
            <a:ext cx="637186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• Criminals protected by powerful figures</a:t>
            </a: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7B66CF-1417-890C-48E3-3C5BAC790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3279" y="7790650"/>
            <a:ext cx="2597121" cy="4389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D82EBE-1A65-5587-A922-C613A4864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5" y="494444"/>
            <a:ext cx="5289690" cy="1214039"/>
          </a:xfrm>
          <a:prstGeom prst="rect">
            <a:avLst/>
          </a:prstGeom>
        </p:spPr>
      </p:pic>
      <p:sp>
        <p:nvSpPr>
          <p:cNvPr id="5" name="Text 3"/>
          <p:cNvSpPr/>
          <p:nvPr/>
        </p:nvSpPr>
        <p:spPr>
          <a:xfrm>
            <a:off x="758309" y="113117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  <a:buSzPct val="100000"/>
            </a:pPr>
            <a:r>
              <a:rPr lang="en-US" sz="9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Rapists</a:t>
            </a:r>
            <a:endParaRPr lang="en-US" sz="9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21E06-94DD-0470-1909-93B02FA9E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208" y="7685273"/>
            <a:ext cx="2597121" cy="43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BFDFB2-63C8-C43C-D108-751E5D360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705" y="1943120"/>
            <a:ext cx="6064878" cy="586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FB6B3-2309-A0DA-1320-37F8DA881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786" y="1943120"/>
            <a:ext cx="4347892" cy="58678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669</Words>
  <Application>Microsoft Office PowerPoint</Application>
  <PresentationFormat>Custom</PresentationFormat>
  <Paragraphs>96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inherit</vt:lpstr>
      <vt:lpstr>Sagona</vt:lpstr>
      <vt:lpstr>Dela Gothic One</vt:lpstr>
      <vt:lpstr>Segoe UI Historic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23201256</cp:lastModifiedBy>
  <cp:revision>10</cp:revision>
  <dcterms:created xsi:type="dcterms:W3CDTF">2025-03-10T18:27:38Z</dcterms:created>
  <dcterms:modified xsi:type="dcterms:W3CDTF">2025-03-11T10:20:34Z</dcterms:modified>
</cp:coreProperties>
</file>